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9" r:id="rId5"/>
    <p:sldId id="258" r:id="rId6"/>
    <p:sldId id="261" r:id="rId7"/>
    <p:sldId id="282" r:id="rId8"/>
    <p:sldId id="283" r:id="rId9"/>
    <p:sldId id="284" r:id="rId10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מחבר" initials="א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31" autoAdjust="0"/>
  </p:normalViewPr>
  <p:slideViewPr>
    <p:cSldViewPr snapToGrid="0">
      <p:cViewPr>
        <p:scale>
          <a:sx n="61" d="100"/>
          <a:sy n="61" d="100"/>
        </p:scale>
        <p:origin x="884" y="2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21:19.717" idx="2">
    <p:pos x="1410" y="1446"/>
    <p:text>להוסיף שיש מוצר בסוף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44:10.186" idx="3">
    <p:pos x="7670" y="10"/>
    <p:text>אחרי שבתקווה נגיע ללהריץ את זה אחרי תיוג, לראות אם מזהה כל אובייקט כשפן ואם כן להוסיף בנקודות את זה (אם רואים משהו מעניין אחר להוסיף גם)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9177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96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9DDD779B-D92A-4B1E-9593-F95B53FCB72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כ"ד/אלול/תשע"ט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91771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96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682C0B10-7CAE-41E4-AB02-7E8B1FF2B89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91772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99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0CC927-E309-4FE7-B41C-32F2014D3E85}" type="datetime1">
              <a:rPr lang="he-IL" smtClean="0"/>
              <a:pPr/>
              <a:t>כ"ד/אלול/תשע"ט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91772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9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46F86A-5537-4E34-A3CE-C64E83A14637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9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0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7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9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1094" y="108000"/>
            <a:ext cx="6573838" cy="6635750"/>
          </a:xfr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08868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535705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729220" lon="2021200" rev="2079679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054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27324" lon="20702860" rev="21326373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59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937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989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579070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וצר דיגיטלי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299" y="432000"/>
            <a:ext cx="4081943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כותרת דיגיטלית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299" y="3802742"/>
            <a:ext cx="4114800" cy="2100507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ציין מיקום טקסט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9782" y="2685143"/>
            <a:ext cx="4161313" cy="969166"/>
          </a:xfrm>
        </p:spPr>
        <p:txBody>
          <a:bodyPr rtlCol="1" anchor="b"/>
          <a:lstStyle>
            <a:lvl1pPr marL="0" indent="0" algn="r" rtl="1">
              <a:buNone/>
              <a:defRPr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2619" y="1406679"/>
            <a:ext cx="10472179" cy="3642738"/>
          </a:xfrm>
          <a:prstGeom prst="rect">
            <a:avLst/>
          </a:prstGeom>
        </p:spPr>
      </p:pic>
      <p:sp>
        <p:nvSpPr>
          <p:cNvPr id="12" name="מציין מיקום של תמונה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3978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הוסף או גרור ושחרר את עיצוב המסך שלך כאן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 שמאל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21078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0878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7429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7579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615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2715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19253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21" name="מציין מיקום של תמונה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2766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7" name="מציין מיקום של תמונה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9982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8" name="מציין מיקום של תמונה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706533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9" name="מציין מיקום של תמונה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1719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2074518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960340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 עם סמל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5197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1531" y="2666635"/>
            <a:ext cx="4111195" cy="2302412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8526" y="2666960"/>
            <a:ext cx="4111279" cy="230187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794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2</a:t>
            </a:r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49890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sp>
        <p:nvSpPr>
          <p:cNvPr id="13" name="מציין מיקום של תמונה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89026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זדמנות בשו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98330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1" anchor="ctr"/>
          <a:lstStyle>
            <a:lvl1pPr marL="0" indent="0" algn="ct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מקטע עליונה</a:t>
            </a:r>
          </a:p>
        </p:txBody>
      </p:sp>
      <p:sp>
        <p:nvSpPr>
          <p:cNvPr id="8" name="מציין מיקום טקסט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38564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9" name="מציין מיקום טקסט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2966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10" name="מציין מיקום טקסט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6553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1" anchor="b"/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11" name="מציין מיקום טקסט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32050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2</a:t>
            </a:r>
          </a:p>
        </p:txBody>
      </p:sp>
      <p:sp>
        <p:nvSpPr>
          <p:cNvPr id="12" name="מציין מיקום טקסט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4312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3</a:t>
            </a:r>
          </a:p>
        </p:txBody>
      </p:sp>
      <p:sp>
        <p:nvSpPr>
          <p:cNvPr id="13" name="מציין מיקום תוכן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282362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4" name="מציין מיקום טקסט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7859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5" name="מציין מיקום טקסט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085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6" name="מציין מיקום טקסט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17" name="משולש שווה שוקיים 16" descr="משולש דקורטיבי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1583220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2008381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תחר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9" name="מציין מיקום טקסט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0" name="מציין מיקום טקסט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1" name="מציין מיקום טקסט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94956" y="3209593"/>
            <a:ext cx="1980000" cy="252000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2" name="מציין מיקום טקסט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924" y="3209593"/>
            <a:ext cx="1980000" cy="252000"/>
          </a:xfrm>
        </p:spPr>
        <p:txBody>
          <a:bodyPr rtlCol="1"/>
          <a:lstStyle>
            <a:lvl1pPr marL="0" indent="0" algn="l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חומש 5" descr="מחומש דקורטיבי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1256188" flipH="1">
            <a:off x="6237864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12019360" flipH="1">
            <a:off x="5693163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7247232" flipH="1">
            <a:off x="1306245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14804437" flipH="1">
            <a:off x="1096655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14804437" flipH="1">
            <a:off x="668711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en-US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986" y="1138239"/>
            <a:ext cx="5587800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תוכן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851" y="1138238"/>
            <a:ext cx="5587799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087" y="1152000"/>
            <a:ext cx="360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093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 בתיב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72208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541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72208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1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/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2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541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3</a:t>
            </a:r>
          </a:p>
        </p:txBody>
      </p:sp>
      <p:sp>
        <p:nvSpPr>
          <p:cNvPr id="13" name="מציין מיקום טקסט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ציר זמן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/>
            </a:lvl1pPr>
          </a:lstStyle>
          <a:p>
            <a:fld id="{4B73C415-D670-4716-A5EC-CC4D52CA2BAC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cxnSp>
        <p:nvCxnSpPr>
          <p:cNvPr id="8" name="חץ ישר מחבר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 flipH="1"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טקסט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42087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0" name="מציין מיקום טקסט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28870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2" name="מציין מיקום טקסט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3" name="מציין מיקום טקסט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4" name="מציין מיקום טקסט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5" name="מציין מיקום טקסט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6" name="מציין מיקום טקסט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7" name="מציין מיקום טקסט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8" name="מציין מיקום טקסט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9" name="מציין מיקום טקסט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0" name="מציין מיקום טקסט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1" name="מציין מיקום טקסט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3" name="מציין מיקום טקסט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4" name="מציין מיקום טקסט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5" name="מציין מיקום טקסט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6" name="מציין מיקום טקסט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7" name="מציין מיקום טקסט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8" name="מציין מיקום טקסט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9" name="מציין מיקום טקסט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0" name="מציין מיקום טקסט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1" name="מציין מיקום טקסט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2" name="מציין מיקום טקסט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3" name="מציין מיקום טקסט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4" name="מציין מיקום טקסט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415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1" anchor="t"/>
          <a:lstStyle>
            <a:lvl1pPr marL="0" indent="0" algn="ctr" rtl="1">
              <a:buNone/>
              <a:defRPr sz="1600"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פריט</a:t>
            </a:r>
          </a:p>
        </p:txBody>
      </p:sp>
      <p:sp>
        <p:nvSpPr>
          <p:cNvPr id="37" name="מציין מיקום טקסט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1"/>
          <a:lstStyle>
            <a:lvl1pPr marL="0" indent="0" algn="ctr" rtl="1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חודש, שנה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62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104016" y="1707806"/>
            <a:ext cx="3442387" cy="3442387"/>
            <a:chOff x="2514599" y="1566862"/>
            <a:chExt cx="3810001" cy="3810001"/>
          </a:xfrm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2" y="108000"/>
            <a:ext cx="6573838" cy="6635750"/>
          </a:xfrm>
          <a:solidFill>
            <a:schemeClr val="accent5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4" y="2274838"/>
            <a:ext cx="4680000" cy="2308324"/>
          </a:xfrm>
          <a:noFill/>
        </p:spPr>
        <p:txBody>
          <a:bodyPr wrap="square" lIns="108000" rIns="0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69" name="משולש שווה שוקיים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8354491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משולש שווה שוקיים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7875009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משולש שווה שוקיים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9298926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102938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9449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9449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28" name="מציין מיקום טקסט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79449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1" name="מציין מיקום של תמונה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649285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2" name="מציין מיקום טקסט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1374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3" name="מציין מיקום טקסט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91374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4" name="מציין מיקום טקסט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1374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5" name="מציין מיקום של תמונה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68758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6" name="מציין מיקום טקסט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7542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7" name="מציין מיקום טקסט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542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8" name="מציין מיקום טקסט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7542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4500000" flipH="1">
            <a:off x="882892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שולש שווה שוקיים 18" descr="משולש דקורטיבי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54622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שולש שווה שוקיים 19" descr="משולש דקורטיבי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554638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958533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5797258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970553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6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3C415-D670-4716-A5EC-CC4D52CA2BAC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49" name="מציין מיקום טקסט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6727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0" name="מציין מיקום טקסט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6727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1" name="מציין מיקום טקסט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696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2" name="מציין מיקום טקסט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696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3" name="מציין מיקום טקסט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2954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4" name="מציין מיקום טקסט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02954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5" name="מציין מיקום טקסט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031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6" name="מציין מיקום טקסט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7031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7" name="מציין מיקום טקסט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63426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8" name="מציין מיקום טקסט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63426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6" name="מציין מיקום של תמונה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10318162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59" name="מציין מיקום של תמונה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flipH="1">
            <a:off x="8398397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0" name="מציין מיקום של תמונה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6504389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1" name="מציין מיקום של תמונה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4571747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2" name="מציין מיקום של תמונה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 flipH="1">
            <a:off x="2664861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21" name="מציין מיקום טקסט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8229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29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23" name="מציין מיקום של תמונה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783727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7527" y="1152000"/>
            <a:ext cx="216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2417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529" y="1148060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64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כותרת 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תוד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צורה חופשית: צורה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88878" lon="2128610" rev="20823454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rtl="1"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תודה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dirty="0"/>
              <a:t>שם מלא</a:t>
            </a:r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מספר של איש קשר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דואר אלקטרוני או חשבון מדיה חברתית</a:t>
            </a:r>
          </a:p>
        </p:txBody>
      </p:sp>
      <p:sp>
        <p:nvSpPr>
          <p:cNvPr id="45" name="מציין מיקום טקסט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אתר אינטרנט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59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7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96158" lon="2181442" rev="208149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1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6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176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228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624673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מקטע עליונ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0081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88774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3624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39711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65348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37096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1" anchor="t"/>
          <a:lstStyle>
            <a:lvl1pPr marL="0" indent="0" algn="r" rtl="1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חומש 15" descr="מחומש דקורטיבי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מציין מיקום טקסט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1" anchor="t">
            <a:noAutofit/>
          </a:bodyPr>
          <a:lstStyle>
            <a:lvl1pPr algn="r" rtl="1">
              <a:def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rtl="1"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9" name="מציין מיקום תוכן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1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1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457201"/>
            <a:ext cx="6172200" cy="5403850"/>
          </a:xfrm>
        </p:spPr>
        <p:txBody>
          <a:bodyPr rtlCol="1"/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קו מפריד של שקופ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79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63019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60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6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13956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39593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11341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מציין מיקום של תמונה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7" y="107998"/>
            <a:ext cx="6573838" cy="664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3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3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של תמונה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7246" y="457201"/>
            <a:ext cx="6172200" cy="5403850"/>
          </a:xfrm>
        </p:spPr>
        <p:txBody>
          <a:bodyPr rtlCol="1"/>
          <a:lstStyle>
            <a:lvl1pPr marL="0" indent="0" algn="r" rtl="1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גדולה ותוכן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0" y="110679"/>
            <a:ext cx="5417792" cy="6636642"/>
          </a:xfrm>
          <a:prstGeom prst="rect">
            <a:avLst/>
          </a:prstGeom>
        </p:spPr>
      </p:pic>
      <p:grpSp>
        <p:nvGrpSpPr>
          <p:cNvPr id="87" name="קבוצה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1274224" y="138006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5" lon="9154463" rev="20676868"/>
            </a:camera>
            <a:lightRig rig="threePt" dir="t"/>
          </a:scene3d>
        </p:grpSpPr>
        <p:cxnSp>
          <p:nvCxnSpPr>
            <p:cNvPr id="88" name="מחבר ישר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מחבר ישר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מחבר ישר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מחבר ישר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מחבר ישר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מחבר ישר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מחבר ישר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מחבר ישר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מחבר ישר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מחבר ישר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מחבר ישר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מחבר ישר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מחבר ישר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מחבר ישר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מחבר ישר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מחבר ישר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מחבר ישר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מחבר ישר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מחבר ישר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מחבר ישר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מחבר ישר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מחבר ישר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1236124" y="136482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2" lon="8854459" rev="20676871"/>
            </a:camera>
            <a:lightRig rig="threePt" dir="t"/>
          </a:scene3d>
        </p:grpSpPr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מחבר ישר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מחבר ישר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מחבר ישר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מחבר ישר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מחבר ישר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מחבר ישר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מחבר ישר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מחבר ישר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מחבר ישר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מחבר ישר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מחבר ישר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882" y="2496979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44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4500000" flipH="1">
            <a:off x="2096353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838455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מציין מיקום טקסט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0116" y="677863"/>
            <a:ext cx="5027613" cy="5027612"/>
          </a:xfrm>
        </p:spPr>
        <p:txBody>
          <a:bodyPr rtlCol="1" anchor="b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116251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מחומש 55" descr="מחומש דקורטיבי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12019360" flipH="1">
            <a:off x="5025905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מחומש 56" descr="מחומש דקורטיבי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19576565" flipH="1">
            <a:off x="5533273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מחומש 57" descr="מחומש דקורטיבי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16519360" flipH="1">
            <a:off x="6837453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גדולה ותוכן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38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82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20995312" lon="2659436" rev="2077141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382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4358" y="677863"/>
            <a:ext cx="5027613" cy="5027612"/>
          </a:xfrm>
        </p:spPr>
        <p:txBody>
          <a:bodyPr rtlCol="1" anchor="b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לתוך ה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852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2" y="1152000"/>
            <a:ext cx="5301626" cy="4751250"/>
          </a:xfrm>
        </p:spPr>
        <p:txBody>
          <a:bodyPr wrap="square" numCol="1" spcCol="0" rtlCol="1"/>
          <a:lstStyle>
            <a:lvl1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20541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בליטי תמונה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918000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8072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800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780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795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8" name="מציין מיקום טקסט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0" name="מציין מיקום טקסט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2" name="מציין מיקום טקסט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93745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4" name="מציין מיקום טקסט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3795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6" name="מציין מיקום טקסט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99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8" name="מציין מיקום טקסט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799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30" name="מציין מיקום של תמונה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807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4" name="מציין מיקום של תמונה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474017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6" name="מציין מיקום של תמונה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6826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19428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096667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22109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1909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7095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7245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88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07988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0" name="מציין מיקום של תמונה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013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1" name="מציין מיקום של תמונה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446199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2" name="מציין מיקום של תמונה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06992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788847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684322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תבליטים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43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812949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1167746" lon="2010347" rev="205453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19" y="2681102"/>
            <a:ext cx="5017972" cy="1495794"/>
          </a:xfrm>
          <a:noFill/>
          <a:scene3d>
            <a:camera prst="orthographicFront">
              <a:rot lat="21030000" lon="20700000" rev="21324000"/>
            </a:camera>
            <a:lightRig rig="threePt" dir="t"/>
          </a:scene3d>
        </p:spPr>
        <p:txBody>
          <a:bodyPr wrap="square" rIns="180000" rtlCol="1">
            <a:spAutoFit/>
            <a:scene3d>
              <a:camera prst="perspectiveContrastingLeftFacing" fov="6300000">
                <a:rot lat="20400000" lon="12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90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algn="ctr" rtl="1"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ctr" rtl="1">
              <a:buNone/>
            </a:pPr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133297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7" name="מציין מיקום טקסט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3297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8" name="מציין מיקום טקסט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3441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9" name="מציין מיקום טקסט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3441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0" name="מציין מיקום טקסט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33289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1" name="מציין מיקום טקסט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3289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2" name="מציין מיקום טקסט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3442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3" name="מציין מיקום טקסט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43442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2" name="מציין מיקום של תמונה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02401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3" name="מציין מיקום של תמונה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12545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4" name="מציין מיקום של תמונה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02393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57" name="מציין מיקום של תמונה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612546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1" anchor="ctr">
            <a:no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1">
            <a:no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1389" y="6339682"/>
            <a:ext cx="4114800" cy="365125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68" y="6243638"/>
            <a:ext cx="370573" cy="557212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19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5524500" y="1858885"/>
            <a:ext cx="6471139" cy="4935615"/>
          </a:xfrm>
        </p:spPr>
      </p:pic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A8A42053-9AD1-4AC2-B4E9-3473B934699A}"/>
              </a:ext>
            </a:extLst>
          </p:cNvPr>
          <p:cNvSpPr txBox="1"/>
          <p:nvPr/>
        </p:nvSpPr>
        <p:spPr>
          <a:xfrm>
            <a:off x="619125" y="323850"/>
            <a:ext cx="10677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Net who Cried Hyrax</a:t>
            </a:r>
            <a:endParaRPr lang="he-IL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9448984E-49F6-4AC7-8C83-D8450C8CAC65}"/>
              </a:ext>
            </a:extLst>
          </p:cNvPr>
          <p:cNvSpPr txBox="1"/>
          <p:nvPr/>
        </p:nvSpPr>
        <p:spPr>
          <a:xfrm>
            <a:off x="609600" y="2257425"/>
            <a:ext cx="440055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Real Time Rock Hyrax detection and classification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Using </a:t>
            </a:r>
            <a:r>
              <a:rPr lang="en-US" sz="2400" dirty="0" err="1"/>
              <a:t>Keras</a:t>
            </a:r>
            <a:r>
              <a:rPr lang="en-US" sz="2400" dirty="0"/>
              <a:t> and TensorFlow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/>
              <a:t>אודותינו</a:t>
            </a:r>
          </a:p>
        </p:txBody>
      </p:sp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4" name="מציין מיקום של תמונה 1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846BB56-3208-4469-A037-5CEDDD551A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317" b="3317"/>
          <a:stretch>
            <a:fillRect/>
          </a:stretch>
        </p:blipFill>
        <p:spPr>
          <a:xfrm>
            <a:off x="6075363" y="107950"/>
            <a:ext cx="5994400" cy="6330950"/>
          </a:xfr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754975"/>
            <a:ext cx="4134629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Rock Hyrax are main carriers of Leishmania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Phlebotomus</a:t>
            </a:r>
            <a:r>
              <a:rPr lang="en-US" sz="2400" dirty="0"/>
              <a:t> pass this disease to humans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Efforts are made to prevent disease spread by distancing the </a:t>
            </a:r>
            <a:r>
              <a:rPr lang="en-US" sz="2400" dirty="0" err="1"/>
              <a:t>Phlebotomus</a:t>
            </a:r>
            <a:r>
              <a:rPr lang="en-US" sz="2400" dirty="0"/>
              <a:t> and the Rock Hyraxes from human living areas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מציין מיקום של תמונה 53" descr="קיר עם תמונות של קבוצות אנשים שנתלו באמצעות אטבי כביסה">
            <a:extLst>
              <a:ext uri="{FF2B5EF4-FFF2-40B4-BE49-F238E27FC236}">
                <a16:creationId xmlns:a16="http://schemas.microsoft.com/office/drawing/2014/main" id="{9064EEF5-A83C-42AA-B83E-068631EAEE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קבוצה 3" descr="קו מיתאר של משולש אחד ושני משולשים מלאים שמדגישים את התמונה">
            <a:extLst>
              <a:ext uri="{FF2B5EF4-FFF2-40B4-BE49-F238E27FC236}">
                <a16:creationId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 flipH="1">
            <a:off x="7440831" y="2925893"/>
            <a:ext cx="2793412" cy="2896935"/>
            <a:chOff x="1928664" y="2925893"/>
            <a:chExt cx="2793412" cy="2896935"/>
          </a:xfrm>
        </p:grpSpPr>
        <p:sp>
          <p:nvSpPr>
            <p:cNvPr id="20" name="משולש שווה שוקיים 19" descr="משולש דקורטיבי">
              <a:extLst>
                <a:ext uri="{FF2B5EF4-FFF2-40B4-BE49-F238E27FC236}">
                  <a16:creationId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952E5B13-87A0-404D-9E40-F879EABA8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1"/>
          <a:lstStyle/>
          <a:p>
            <a:pPr rtl="1"/>
            <a:r>
              <a:rPr lang="en-US" sz="1800" dirty="0"/>
              <a:t>Videos We Filmed</a:t>
            </a:r>
            <a:endParaRPr lang="he-IL" sz="1800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A4CD8AB-5430-4B6C-BF91-A4924CAFA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109" y="4561585"/>
            <a:ext cx="1620000" cy="1019255"/>
          </a:xfrm>
        </p:spPr>
        <p:txBody>
          <a:bodyPr rtlCol="1"/>
          <a:lstStyle/>
          <a:p>
            <a:r>
              <a:rPr lang="en-US" noProof="1"/>
              <a:t>Film,</a:t>
            </a:r>
          </a:p>
          <a:p>
            <a:r>
              <a:rPr lang="en-US" noProof="1"/>
              <a:t>Break to frames,</a:t>
            </a:r>
          </a:p>
          <a:p>
            <a:r>
              <a:rPr lang="en-US" noProof="1"/>
              <a:t>Tag</a:t>
            </a:r>
            <a:endParaRPr lang="he-IL" noProof="1"/>
          </a:p>
          <a:p>
            <a:pPr rtl="1"/>
            <a:endParaRPr lang="he-IL" noProof="1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A53B20E5-3A1B-40D8-BC6F-6462269757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1"/>
          <a:lstStyle/>
          <a:p>
            <a:pPr rtl="1"/>
            <a:r>
              <a:rPr lang="en-US" sz="1800" dirty="0"/>
              <a:t>YouTube Videos</a:t>
            </a:r>
            <a:endParaRPr lang="he-IL" sz="1800" dirty="0"/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D9620C8-909D-40D1-9895-48ABD55AB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7245" y="4561585"/>
            <a:ext cx="1620000" cy="1019255"/>
          </a:xfrm>
        </p:spPr>
        <p:txBody>
          <a:bodyPr rtlCol="1"/>
          <a:lstStyle/>
          <a:p>
            <a:pPr rtl="1"/>
            <a:r>
              <a:rPr lang="en-US" noProof="1"/>
              <a:t>Break to frames,</a:t>
            </a:r>
          </a:p>
          <a:p>
            <a:pPr rtl="1"/>
            <a:r>
              <a:rPr lang="en-US" noProof="1"/>
              <a:t>Tag</a:t>
            </a:r>
            <a:endParaRPr lang="he-IL" noProof="1"/>
          </a:p>
        </p:txBody>
      </p: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B38F0989-C6A1-40E9-8F0F-A379F1F807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1"/>
          <a:lstStyle/>
          <a:p>
            <a:r>
              <a:rPr lang="en-US" sz="1800" noProof="1"/>
              <a:t>Google Images</a:t>
            </a:r>
            <a:endParaRPr lang="he-IL" sz="1800" noProof="1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E8912F22-59B4-4F6D-95C3-F094FFF41F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7988" y="4561585"/>
            <a:ext cx="1620000" cy="1019255"/>
          </a:xfrm>
        </p:spPr>
        <p:txBody>
          <a:bodyPr rtlCol="1"/>
          <a:lstStyle/>
          <a:p>
            <a:r>
              <a:rPr lang="en-US" noProof="1"/>
              <a:t>Filtering </a:t>
            </a:r>
            <a:endParaRPr lang="he-IL" noProof="1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F1BA95D-3BBB-4984-96D5-B1015D38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en-US" dirty="0"/>
              <a:t>Data acquisition</a:t>
            </a:r>
            <a:endParaRPr lang="he-IL" dirty="0"/>
          </a:p>
        </p:txBody>
      </p:sp>
      <p:pic>
        <p:nvPicPr>
          <p:cNvPr id="23" name="מציין מיקום של תמונה 22" descr="תמונה שמכילה ציור, אור, שלט&#10;&#10;התיאור נוצר באופן אוטומטי">
            <a:extLst>
              <a:ext uri="{FF2B5EF4-FFF2-40B4-BE49-F238E27FC236}">
                <a16:creationId xmlns:a16="http://schemas.microsoft.com/office/drawing/2014/main" id="{956D49A8-78C1-433E-AFA9-BB84BEB3E04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 t="7284" b="7284"/>
          <a:stretch>
            <a:fillRect/>
          </a:stretch>
        </p:blipFill>
        <p:spPr>
          <a:xfrm>
            <a:off x="2153184" y="3294680"/>
            <a:ext cx="1261529" cy="377208"/>
          </a:xfrm>
        </p:spPr>
      </p:pic>
      <p:pic>
        <p:nvPicPr>
          <p:cNvPr id="51" name="מציין מיקום של תמונה 50" descr="תמונה שמכילה ציור, שעון, שלט&#10;&#10;התיאור נוצר באופן אוטומטי">
            <a:extLst>
              <a:ext uri="{FF2B5EF4-FFF2-40B4-BE49-F238E27FC236}">
                <a16:creationId xmlns:a16="http://schemas.microsoft.com/office/drawing/2014/main" id="{8EA35AC3-AFC9-48E4-8B2E-E1C62CE99D1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385" b="385"/>
          <a:stretch>
            <a:fillRect/>
          </a:stretch>
        </p:blipFill>
        <p:spPr>
          <a:xfrm flipV="1">
            <a:off x="4343252" y="3147237"/>
            <a:ext cx="778352" cy="543822"/>
          </a:xfrm>
        </p:spPr>
      </p:pic>
      <p:pic>
        <p:nvPicPr>
          <p:cNvPr id="64" name="מציין מיקום של תמונה 63" descr="תמונה שמכילה מצלמה&#10;&#10;התיאור נוצר באופן אוטומטי">
            <a:extLst>
              <a:ext uri="{FF2B5EF4-FFF2-40B4-BE49-F238E27FC236}">
                <a16:creationId xmlns:a16="http://schemas.microsoft.com/office/drawing/2014/main" id="{70D2CAC1-0DF3-4584-AA20-43F148417D4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824" b="87176" l="10000" r="90000">
                        <a14:foregroundMark x1="86574" y1="30472" x2="86574" y2="30472"/>
                        <a14:foregroundMark x1="86574" y1="31330" x2="73148" y2="35193"/>
                        <a14:foregroundMark x1="78241" y1="31760" x2="78241" y2="31760"/>
                        <a14:foregroundMark x1="44444" y1="31760" x2="85185" y2="63090"/>
                        <a14:foregroundMark x1="88426" y1="32189" x2="88426" y2="49356"/>
                        <a14:foregroundMark x1="50463" y1="42918" x2="53241" y2="38197"/>
                        <a14:foregroundMark x1="47222" y1="39056" x2="34259" y2="59657"/>
                        <a14:foregroundMark x1="28704" y1="30472" x2="16667" y2="30472"/>
                        <a14:foregroundMark x1="53241" y1="28326" x2="38426" y2="31760"/>
                        <a14:foregroundMark x1="84722" y1="45064" x2="71296" y2="46781"/>
                        <a14:foregroundMark x1="65278" y1="51502" x2="45370" y2="62661"/>
                        <a14:foregroundMark x1="25000" y1="67811" x2="25463" y2="67382"/>
                      </a14:backgroundRemoval>
                    </a14:imgEffect>
                  </a14:imgLayer>
                </a14:imgProps>
              </a:ext>
            </a:extLst>
          </a:blip>
          <a:srcRect t="3530" b="3530"/>
          <a:stretch>
            <a:fillRect/>
          </a:stretch>
        </p:blipFill>
        <p:spPr>
          <a:xfrm>
            <a:off x="6159798" y="2991499"/>
            <a:ext cx="846138" cy="848301"/>
          </a:xfr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D1049B4-2787-494A-AD03-B00F9A2D4794}"/>
              </a:ext>
            </a:extLst>
          </p:cNvPr>
          <p:cNvSpPr txBox="1"/>
          <p:nvPr/>
        </p:nvSpPr>
        <p:spPr>
          <a:xfrm>
            <a:off x="2124075" y="476250"/>
            <a:ext cx="49530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dirty="0"/>
              <a:t>Building a data set turned out to be a non-trivial task</a:t>
            </a:r>
          </a:p>
          <a:p>
            <a:pPr algn="ctr" rtl="0"/>
            <a:endParaRPr lang="he-IL" sz="2800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F52C0A2-F634-4D7F-8E3C-16B7DBB34481}"/>
              </a:ext>
            </a:extLst>
          </p:cNvPr>
          <p:cNvSpPr txBox="1"/>
          <p:nvPr/>
        </p:nvSpPr>
        <p:spPr>
          <a:xfrm>
            <a:off x="1768006" y="5734050"/>
            <a:ext cx="58519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dirty="0"/>
              <a:t>Labels for classification and detection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705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1838325"/>
            <a:ext cx="3515505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TensorFlow </a:t>
            </a:r>
            <a:r>
              <a:rPr lang="en-US" sz="2400" dirty="0" err="1"/>
              <a:t>ObjectDetectionAPI</a:t>
            </a: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SSD mobileNetV1 pre trained on COCO dataset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It was more than we needed…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2B02644B-502E-4F51-9C33-015821D849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Detection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46458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detection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782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7085820" y="1838325"/>
            <a:ext cx="375363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Keras</a:t>
            </a:r>
            <a:r>
              <a:rPr lang="en-US" sz="2400" dirty="0"/>
              <a:t> implementation of InceptionV3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Pre trained on ImageNet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Balanced data, between and within labels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Future improvements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2B02644B-502E-4F51-9C33-015821D849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2926" y="135829"/>
            <a:ext cx="5422516" cy="6083250"/>
          </a:xfrm>
        </p:spPr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5960010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classification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959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9161" y="6188548"/>
            <a:ext cx="4736077" cy="787411"/>
          </a:xfrm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2778721" y="1201660"/>
            <a:ext cx="6471139" cy="4935615"/>
          </a:xfr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D018DD7-B7E7-47DE-A3E1-AB566481AAE4}"/>
              </a:ext>
            </a:extLst>
          </p:cNvPr>
          <p:cNvSpPr txBox="1"/>
          <p:nvPr/>
        </p:nvSpPr>
        <p:spPr>
          <a:xfrm>
            <a:off x="3724275" y="161925"/>
            <a:ext cx="43529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000" dirty="0"/>
              <a:t>Questions?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336570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של Offic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146_TF11505402" id="{9A0AE4A5-A7F3-489D-B65B-E6BD56B83861}" vid="{E630E6EB-0EF2-49DC-8058-80C2C529CC18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11F49-45CD-49BA-9047-D3F459D1024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http://schemas.openxmlformats.org/package/2006/metadata/core-properties"/>
    <ds:schemaRef ds:uri="6dc4bcd6-49db-4c07-9060-8acfc67cef9f"/>
    <ds:schemaRef ds:uri="http://purl.org/dc/terms/"/>
    <ds:schemaRef ds:uri="http://schemas.microsoft.com/office/infopath/2007/PartnerControls"/>
    <ds:schemaRef ds:uri="fb0879af-3eba-417a-a55a-ffe6dcd6ca7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מצגת מכירות בעיצוב רטרו</Template>
  <TotalTime>0</TotalTime>
  <Words>149</Words>
  <Application>Microsoft Office PowerPoint</Application>
  <PresentationFormat>מסך רחב</PresentationFormat>
  <Paragraphs>48</Paragraphs>
  <Slides>6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Arial</vt:lpstr>
      <vt:lpstr>Tahoma</vt:lpstr>
      <vt:lpstr>Tw Cen MT</vt:lpstr>
      <vt:lpstr>ערכת נושא של Office</vt:lpstr>
      <vt:lpstr>מצגת של PowerPoint‏</vt:lpstr>
      <vt:lpstr>אודותינו</vt:lpstr>
      <vt:lpstr>Data acquisition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2019-09-23T10:49:14Z</dcterms:created>
  <dcterms:modified xsi:type="dcterms:W3CDTF">2019-09-24T13:18:07Z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